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8" r:id="rId6"/>
    <p:sldId id="269" r:id="rId7"/>
    <p:sldId id="270" r:id="rId8"/>
    <p:sldId id="259" r:id="rId9"/>
    <p:sldId id="271" r:id="rId10"/>
    <p:sldId id="264" r:id="rId11"/>
    <p:sldId id="272" r:id="rId12"/>
    <p:sldId id="260" r:id="rId13"/>
    <p:sldId id="268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 rtl="0">
      <a:defRPr lang="es-mx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5D4AD1F-D46E-492E-8575-4833A31D7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6B621B9-910E-470E-AB90-B8BF5F9F8D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0F3D9-ACCF-449E-9C65-FEBC048C73A6}" type="datetime1">
              <a:rPr lang="es-MX" smtClean="0"/>
              <a:t>26/10/2023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B2F485-16E0-4B8C-BC2F-14A2C6295E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889272-6EE8-41E2-9732-E41D54AEA9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F36FB-A0AC-4C0C-9D34-227A05E07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1180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F17DE-AF92-45BD-B521-C38FF108BB5B}" type="datetime1">
              <a:rPr lang="es-MX" noProof="0" smtClean="0"/>
              <a:t>26/10/2023</a:t>
            </a:fld>
            <a:endParaRPr lang="es-MX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Editar estilos de texto del patrón</a:t>
            </a:r>
            <a:endParaRPr lang="es-MX" noProof="0" dirty="0"/>
          </a:p>
          <a:p>
            <a:pPr lvl="1"/>
            <a:r>
              <a:rPr lang="es-MX" noProof="0" dirty="0"/>
              <a:t>Segundo nivel</a:t>
            </a:r>
          </a:p>
          <a:p>
            <a:pPr lvl="2"/>
            <a:r>
              <a:rPr lang="es-MX" noProof="0" dirty="0"/>
              <a:t>Tercer nivel</a:t>
            </a:r>
          </a:p>
          <a:p>
            <a:pPr lvl="3"/>
            <a:r>
              <a:rPr lang="es-MX" noProof="0" dirty="0"/>
              <a:t>Cuarto nivel</a:t>
            </a:r>
          </a:p>
          <a:p>
            <a:pPr lvl="4"/>
            <a:r>
              <a:rPr lang="es-MX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2D677-36E9-49EE-A8F8-0C8803E121FB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684888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2D677-36E9-49EE-A8F8-0C8803E121FB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2427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2D677-36E9-49EE-A8F8-0C8803E121FB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844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2D677-36E9-49EE-A8F8-0C8803E121FB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2976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2D677-36E9-49EE-A8F8-0C8803E121FB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0008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2D677-36E9-49EE-A8F8-0C8803E121FB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592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2D677-36E9-49EE-A8F8-0C8803E121FB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3384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2D677-36E9-49EE-A8F8-0C8803E121FB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8487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2D677-36E9-49EE-A8F8-0C8803E121FB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4219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2D677-36E9-49EE-A8F8-0C8803E121FB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3127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2D677-36E9-49EE-A8F8-0C8803E121FB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1358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2D677-36E9-49EE-A8F8-0C8803E121FB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191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2D677-36E9-49EE-A8F8-0C8803E121FB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6199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2D677-36E9-49EE-A8F8-0C8803E121FB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6566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4BC0940A-5A2F-483E-B678-EBE85EFCD73D}" type="datetime1">
              <a:rPr lang="es-MX" noProof="0" smtClean="0"/>
              <a:t>26/10/2023</a:t>
            </a:fld>
            <a:endParaRPr lang="es-MX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BE2810-6F07-4C2C-99A6-0191B2ADE1CF}" type="datetime1">
              <a:rPr lang="es-MX" noProof="0" smtClean="0"/>
              <a:t>26/10/2023</a:t>
            </a:fld>
            <a:endParaRPr lang="es-MX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06346C-CB33-419F-AA99-BF83BF4E00A8}" type="datetime1">
              <a:rPr lang="es-MX" noProof="0" smtClean="0"/>
              <a:t>26/10/2023</a:t>
            </a:fld>
            <a:endParaRPr lang="es-MX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395FD0-54A8-4966-9D60-E572E1425BBC}" type="datetime1">
              <a:rPr lang="es-MX" noProof="0" smtClean="0"/>
              <a:t>26/10/2023</a:t>
            </a:fld>
            <a:endParaRPr lang="es-MX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60" name="CuadroDe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MX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De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MX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E74434-CFAE-498F-80A1-4CEEB69F22A5}" type="datetime1">
              <a:rPr lang="es-MX" noProof="0" smtClean="0"/>
              <a:t>26/10/2023</a:t>
            </a:fld>
            <a:endParaRPr lang="es-MX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0601E9-AAF1-4F13-BEEB-95CC0C87C3C6}" type="datetime1">
              <a:rPr lang="es-MX" noProof="0" smtClean="0"/>
              <a:t>26/10/2023</a:t>
            </a:fld>
            <a:endParaRPr lang="es-MX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22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MX" noProof="0"/>
              <a:t>Haz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B136F6-429D-4E0B-B75F-7D901F70451A}" type="datetime1">
              <a:rPr lang="es-MX" noProof="0" smtClean="0"/>
              <a:t>26/10/2023</a:t>
            </a:fld>
            <a:endParaRPr lang="es-MX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922BFD-8C21-4361-9E53-ABC4E5D53A21}" type="datetime1">
              <a:rPr lang="es-MX" noProof="0" smtClean="0"/>
              <a:t>26/10/2023</a:t>
            </a:fld>
            <a:endParaRPr lang="es-MX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B0DB3C-256B-43B1-8AF8-BFC1FDD16D12}" type="datetime1">
              <a:rPr lang="es-MX" noProof="0" smtClean="0"/>
              <a:t>26/10/2023</a:t>
            </a:fld>
            <a:endParaRPr lang="es-MX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1BBEBF-FB67-4737-9CBF-1E31F717E77D}" type="datetime1">
              <a:rPr lang="es-MX" noProof="0" smtClean="0"/>
              <a:t>26/10/2023</a:t>
            </a:fld>
            <a:endParaRPr lang="es-MX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CF6CC8-51B0-40ED-ADC4-E8BACFCF0BDA}" type="datetime1">
              <a:rPr lang="es-MX" noProof="0" smtClean="0"/>
              <a:t>26/10/2023</a:t>
            </a:fld>
            <a:endParaRPr lang="es-MX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DC9F85-51A1-4AC3-98A3-3DC18ED5EDB4}" type="datetime1">
              <a:rPr lang="es-MX" noProof="0" smtClean="0"/>
              <a:t>26/10/2023</a:t>
            </a:fld>
            <a:endParaRPr lang="es-MX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DC3194-D1C1-43AB-A368-252248FFEF2A}" type="datetime1">
              <a:rPr lang="es-MX" noProof="0" smtClean="0"/>
              <a:t>26/10/2023</a:t>
            </a:fld>
            <a:endParaRPr lang="es-MX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05E9A2-E667-422C-9AD6-DBD1489720BD}" type="datetime1">
              <a:rPr lang="es-MX" noProof="0" smtClean="0"/>
              <a:t>26/10/2023</a:t>
            </a:fld>
            <a:endParaRPr lang="es-MX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637532-5AB5-4DD8-A43E-E160DBB31C8F}" type="datetime1">
              <a:rPr lang="es-MX" noProof="0" smtClean="0"/>
              <a:t>26/10/2023</a:t>
            </a:fld>
            <a:endParaRPr lang="es-MX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75C63A-5C53-483E-BA2A-578BEA469F21}" type="datetime1">
              <a:rPr lang="es-MX" noProof="0" smtClean="0"/>
              <a:t>26/10/2023</a:t>
            </a:fld>
            <a:endParaRPr lang="es-MX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922B53-8350-4A47-81A2-13993932CF37}" type="datetime1">
              <a:rPr lang="es-MX" noProof="0" smtClean="0"/>
              <a:t>26/10/2023</a:t>
            </a:fld>
            <a:endParaRPr lang="es-MX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MX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AE42F48-5BD3-42D7-8D67-268794278FD2}" type="datetime1">
              <a:rPr lang="es-MX" noProof="0" smtClean="0"/>
              <a:t>26/10/2023</a:t>
            </a:fld>
            <a:endParaRPr lang="es-MX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algn="ctr"/>
            <a:r>
              <a:rPr lang="es-MX" dirty="0"/>
              <a:t>Práctica 03. cifrador por bloques (aes)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s-mx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Franco Olvera </a:t>
            </a:r>
            <a:r>
              <a:rPr lang="es-mx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oder</a:t>
            </a:r>
            <a:r>
              <a:rPr lang="es-mx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Demian</a:t>
            </a:r>
          </a:p>
          <a:p>
            <a:pPr algn="ctr" rtl="0"/>
            <a:r>
              <a:rPr lang="es-mx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Ramos magaña miguel </a:t>
            </a:r>
            <a:r>
              <a:rPr lang="es-mx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angel</a:t>
            </a:r>
            <a:r>
              <a:rPr lang="es-mx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 rtl="0"/>
            <a:r>
              <a:rPr lang="es-MX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6cm2</a:t>
            </a:r>
            <a:endParaRPr lang="es-mx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2737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MX" sz="4400" dirty="0"/>
              <a:t>Funciones criptográficas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FE5887-923F-49AD-9191-8ED22C9099FD}"/>
              </a:ext>
            </a:extLst>
          </p:cNvPr>
          <p:cNvSpPr txBox="1"/>
          <p:nvPr/>
        </p:nvSpPr>
        <p:spPr>
          <a:xfrm>
            <a:off x="1141413" y="1721307"/>
            <a:ext cx="49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Declaración del </a:t>
            </a:r>
            <a:r>
              <a:rPr lang="es-MX" sz="2400" dirty="0" err="1"/>
              <a:t>Backend</a:t>
            </a:r>
            <a:r>
              <a:rPr lang="es-MX" sz="2400" dirty="0"/>
              <a:t> y claves: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6CD9365-8147-4517-9709-757124E0F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2182972"/>
            <a:ext cx="951541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34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2737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MX" sz="4400" dirty="0"/>
              <a:t>Funciones criptográficas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C7377C-F703-4209-81B6-69A60891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2182972"/>
            <a:ext cx="9501467" cy="2160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1366D0B-44EB-4DF9-987A-06DF7A29D022}"/>
              </a:ext>
            </a:extLst>
          </p:cNvPr>
          <p:cNvSpPr txBox="1"/>
          <p:nvPr/>
        </p:nvSpPr>
        <p:spPr>
          <a:xfrm>
            <a:off x="1141413" y="1721307"/>
            <a:ext cx="49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Modelos de Cifrado: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F3FAD33-810C-4CB8-A0E9-04E8E506CB4B}"/>
              </a:ext>
            </a:extLst>
          </p:cNvPr>
          <p:cNvSpPr txBox="1"/>
          <p:nvPr/>
        </p:nvSpPr>
        <p:spPr>
          <a:xfrm>
            <a:off x="1141413" y="4342972"/>
            <a:ext cx="49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Cifrado y descifrador: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5D7AB83-B747-4CA6-9ECB-E77686867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2" y="4804637"/>
            <a:ext cx="9500400" cy="168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52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2737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MX" sz="4400" dirty="0"/>
              <a:t>Ejemplo de cifrado, CBC y OFB: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B13B12D-B132-4504-A272-42E94424A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561" y="1721307"/>
            <a:ext cx="4958439" cy="22536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FED2B67-C825-47D3-B741-0A0AAC993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560" y="3974907"/>
            <a:ext cx="4958439" cy="22536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DB05809-F861-443C-BE8F-3386DF4429D5}"/>
              </a:ext>
            </a:extLst>
          </p:cNvPr>
          <p:cNvSpPr txBox="1"/>
          <p:nvPr/>
        </p:nvSpPr>
        <p:spPr>
          <a:xfrm>
            <a:off x="6094412" y="2617274"/>
            <a:ext cx="49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Cifra con CBC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4EF51EC-DCCC-4209-AAFE-7D1F42C1B8C9}"/>
              </a:ext>
            </a:extLst>
          </p:cNvPr>
          <p:cNvSpPr txBox="1"/>
          <p:nvPr/>
        </p:nvSpPr>
        <p:spPr>
          <a:xfrm>
            <a:off x="1135973" y="4870874"/>
            <a:ext cx="49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400" dirty="0"/>
              <a:t>Descifrado con OBF</a:t>
            </a:r>
          </a:p>
        </p:txBody>
      </p:sp>
    </p:spTree>
    <p:extLst>
      <p:ext uri="{BB962C8B-B14F-4D97-AF65-F5344CB8AC3E}">
        <p14:creationId xmlns:p14="http://schemas.microsoft.com/office/powerpoint/2010/main" val="1117916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2737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MX" sz="4400" dirty="0"/>
              <a:t>Ejemplo de cifrado, CFB y CBC: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DB05809-F861-443C-BE8F-3386DF4429D5}"/>
              </a:ext>
            </a:extLst>
          </p:cNvPr>
          <p:cNvSpPr txBox="1"/>
          <p:nvPr/>
        </p:nvSpPr>
        <p:spPr>
          <a:xfrm>
            <a:off x="6094412" y="2617274"/>
            <a:ext cx="49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Cifra con CFB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4EF51EC-DCCC-4209-AAFE-7D1F42C1B8C9}"/>
              </a:ext>
            </a:extLst>
          </p:cNvPr>
          <p:cNvSpPr txBox="1"/>
          <p:nvPr/>
        </p:nvSpPr>
        <p:spPr>
          <a:xfrm>
            <a:off x="1135973" y="4870874"/>
            <a:ext cx="49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400" dirty="0"/>
              <a:t>Descifrado con CBC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5EC9F6-CDA3-4C65-96B2-152C53318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23" y="1721306"/>
            <a:ext cx="4958437" cy="22535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A625C8-D7CB-4C8A-B40C-4B7ADE90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560" y="3974906"/>
            <a:ext cx="4958437" cy="22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4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MX" sz="4800" dirty="0"/>
              <a:t>Conclusiones</a:t>
            </a:r>
            <a:endParaRPr lang="es-mx" sz="4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CC78458-5B13-41E5-BEEB-591457BC7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1478570"/>
            <a:ext cx="4954587" cy="225184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573191F-63D8-4813-A1B4-6901AF6EB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79292"/>
            <a:ext cx="4952999" cy="22511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60666E-9B60-4855-B30C-B45B43D83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795" y="3730419"/>
            <a:ext cx="4952998" cy="22511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086DDE4-31A2-4CBE-B3A1-E4443D0D5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397" y="3729697"/>
            <a:ext cx="4952204" cy="225076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5BE93D2-1997-47E6-A9E1-A4E20500742A}"/>
              </a:ext>
            </a:extLst>
          </p:cNvPr>
          <p:cNvSpPr txBox="1"/>
          <p:nvPr/>
        </p:nvSpPr>
        <p:spPr>
          <a:xfrm>
            <a:off x="1143001" y="1478570"/>
            <a:ext cx="71217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/>
              <a:t>EBC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D104022-386A-4C65-8513-AF60F9FBB370}"/>
              </a:ext>
            </a:extLst>
          </p:cNvPr>
          <p:cNvSpPr txBox="1"/>
          <p:nvPr/>
        </p:nvSpPr>
        <p:spPr>
          <a:xfrm>
            <a:off x="10336425" y="1478569"/>
            <a:ext cx="71217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s-MX" sz="2400" dirty="0"/>
              <a:t>CBC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DD7D4E7-21E5-4051-AA90-AAAAF773A9E8}"/>
              </a:ext>
            </a:extLst>
          </p:cNvPr>
          <p:cNvSpPr txBox="1"/>
          <p:nvPr/>
        </p:nvSpPr>
        <p:spPr>
          <a:xfrm>
            <a:off x="1143001" y="5518798"/>
            <a:ext cx="71217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/>
              <a:t>CFB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D401104-8EBD-499D-9E51-AC4FEB33FD67}"/>
              </a:ext>
            </a:extLst>
          </p:cNvPr>
          <p:cNvSpPr txBox="1"/>
          <p:nvPr/>
        </p:nvSpPr>
        <p:spPr>
          <a:xfrm>
            <a:off x="10336029" y="5518797"/>
            <a:ext cx="71217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s-MX" sz="2400" dirty="0"/>
              <a:t>OFB</a:t>
            </a:r>
          </a:p>
        </p:txBody>
      </p:sp>
    </p:spTree>
    <p:extLst>
      <p:ext uri="{BB962C8B-B14F-4D97-AF65-F5344CB8AC3E}">
        <p14:creationId xmlns:p14="http://schemas.microsoft.com/office/powerpoint/2010/main" val="980866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MX" sz="4800" dirty="0"/>
              <a:t>cifradores por bloque </a:t>
            </a:r>
            <a:br>
              <a:rPr lang="es-MX" sz="4800" dirty="0"/>
            </a:br>
            <a:r>
              <a:rPr lang="es-MX" sz="4800" dirty="0"/>
              <a:t>y redes de </a:t>
            </a:r>
            <a:r>
              <a:rPr lang="es-MX" sz="4800" dirty="0" err="1"/>
              <a:t>Feistel</a:t>
            </a:r>
            <a:r>
              <a:rPr lang="es-MX" sz="4800" dirty="0"/>
              <a:t> </a:t>
            </a:r>
            <a:endParaRPr lang="es-mx" sz="4800" dirty="0"/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MX" sz="4800" dirty="0"/>
              <a:t>cifradores por bloque </a:t>
            </a:r>
            <a:endParaRPr lang="es-mx" sz="4800" dirty="0"/>
          </a:p>
        </p:txBody>
      </p:sp>
      <p:pic>
        <p:nvPicPr>
          <p:cNvPr id="1026" name="Picture 2" descr="El cifrado en bloque, ECB Y CBC – IberAsync.es">
            <a:extLst>
              <a:ext uri="{FF2B5EF4-FFF2-40B4-BE49-F238E27FC236}">
                <a16:creationId xmlns:a16="http://schemas.microsoft.com/office/drawing/2014/main" id="{36D13A60-A152-4E7B-92B2-8979238D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4104542"/>
            <a:ext cx="842962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99E10E1-6705-41CD-ACDA-7E4E952163B6}"/>
              </a:ext>
            </a:extLst>
          </p:cNvPr>
          <p:cNvSpPr txBox="1"/>
          <p:nvPr/>
        </p:nvSpPr>
        <p:spPr>
          <a:xfrm>
            <a:off x="1881187" y="1186962"/>
            <a:ext cx="40884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Un cifrador de bloque es un cifrador que utiliza una técnica de cifrado donde el texto plano es dividido en bloques de datos; éstos se cifran y se vuelven a unir para conformar la cifra.</a:t>
            </a:r>
          </a:p>
        </p:txBody>
      </p:sp>
    </p:spTree>
    <p:extLst>
      <p:ext uri="{BB962C8B-B14F-4D97-AF65-F5344CB8AC3E}">
        <p14:creationId xmlns:p14="http://schemas.microsoft.com/office/powerpoint/2010/main" val="537205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C6C628-E378-4B49-B262-4673FFA4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95998" cy="1478570"/>
          </a:xfrm>
        </p:spPr>
        <p:txBody>
          <a:bodyPr>
            <a:normAutofit/>
          </a:bodyPr>
          <a:lstStyle/>
          <a:p>
            <a:r>
              <a:rPr lang="es-MX" sz="4400" dirty="0"/>
              <a:t>Redes de </a:t>
            </a:r>
            <a:r>
              <a:rPr lang="es-MX" sz="4400" dirty="0" err="1"/>
              <a:t>Feistel</a:t>
            </a:r>
            <a:endParaRPr lang="es-MX" sz="4400" dirty="0"/>
          </a:p>
        </p:txBody>
      </p:sp>
      <p:pic>
        <p:nvPicPr>
          <p:cNvPr id="2050" name="Picture 2" descr="PaoloProgrammer: Cifrado de Feistel">
            <a:extLst>
              <a:ext uri="{FF2B5EF4-FFF2-40B4-BE49-F238E27FC236}">
                <a16:creationId xmlns:a16="http://schemas.microsoft.com/office/drawing/2014/main" id="{F4A9119E-F300-4264-9158-974EE9AA2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1" y="618518"/>
            <a:ext cx="3810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F9D780C-D37A-4AB0-9AAB-1ED2A5F7F63B}"/>
              </a:ext>
            </a:extLst>
          </p:cNvPr>
          <p:cNvSpPr txBox="1"/>
          <p:nvPr/>
        </p:nvSpPr>
        <p:spPr>
          <a:xfrm>
            <a:off x="1141413" y="2097088"/>
            <a:ext cx="40884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Llamada así por Horst </a:t>
            </a:r>
            <a:r>
              <a:rPr lang="es-MX" sz="2400" dirty="0" err="1"/>
              <a:t>Feistel</a:t>
            </a:r>
            <a:r>
              <a:rPr lang="es-MX" sz="2400" dirty="0"/>
              <a:t>, es una estructura particular donde un bloque se divide a la mitad, y cada una de las mitades se turna para someterse a rondas de cifrado. </a:t>
            </a:r>
          </a:p>
        </p:txBody>
      </p:sp>
    </p:spTree>
    <p:extLst>
      <p:ext uri="{BB962C8B-B14F-4D97-AF65-F5344CB8AC3E}">
        <p14:creationId xmlns:p14="http://schemas.microsoft.com/office/powerpoint/2010/main" val="2869747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65354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MX" sz="4400" dirty="0"/>
              <a:t>Electronic </a:t>
            </a:r>
            <a:r>
              <a:rPr lang="es-MX" sz="4400" dirty="0" err="1"/>
              <a:t>Codebook</a:t>
            </a:r>
            <a:endParaRPr lang="es-mx" sz="44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5A7D401-76AE-FCE7-BB6D-560D7E67738D}"/>
              </a:ext>
            </a:extLst>
          </p:cNvPr>
          <p:cNvSpPr/>
          <p:nvPr/>
        </p:nvSpPr>
        <p:spPr>
          <a:xfrm>
            <a:off x="5428489" y="1943924"/>
            <a:ext cx="5618922" cy="2344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BC617F9-D08D-7AAA-2AA0-26FE7D485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28489" y="1943924"/>
            <a:ext cx="5618922" cy="234464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954FF36-E183-0853-8F48-3EF30315821C}"/>
              </a:ext>
            </a:extLst>
          </p:cNvPr>
          <p:cNvSpPr/>
          <p:nvPr/>
        </p:nvSpPr>
        <p:spPr>
          <a:xfrm>
            <a:off x="5428489" y="4289619"/>
            <a:ext cx="5618922" cy="2343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D7F2B0-515F-4AC8-2613-90C1078A6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489" y="4288571"/>
            <a:ext cx="5618922" cy="23435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D024E73-C30F-4128-B9D6-B1B14705FE1C}"/>
              </a:ext>
            </a:extLst>
          </p:cNvPr>
          <p:cNvSpPr txBox="1"/>
          <p:nvPr/>
        </p:nvSpPr>
        <p:spPr>
          <a:xfrm>
            <a:off x="1141413" y="2605753"/>
            <a:ext cx="40884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Es un modo de cifrado presente en AES y DES. Cada bloque de texto plano es cifrado con la clave independientemente. Esto es un problema, ya que bloques idénticos generan cifras idénticas.</a:t>
            </a:r>
          </a:p>
        </p:txBody>
      </p:sp>
    </p:spTree>
    <p:extLst>
      <p:ext uri="{BB962C8B-B14F-4D97-AF65-F5344CB8AC3E}">
        <p14:creationId xmlns:p14="http://schemas.microsoft.com/office/powerpoint/2010/main" val="1193417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65354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MX" sz="4400" dirty="0"/>
              <a:t>Electronic </a:t>
            </a:r>
            <a:r>
              <a:rPr lang="es-MX" sz="4400" dirty="0" err="1"/>
              <a:t>Codebook</a:t>
            </a:r>
            <a:endParaRPr lang="es-mx" sz="4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D024E73-C30F-4128-B9D6-B1B14705FE1C}"/>
              </a:ext>
            </a:extLst>
          </p:cNvPr>
          <p:cNvSpPr txBox="1"/>
          <p:nvPr/>
        </p:nvSpPr>
        <p:spPr>
          <a:xfrm>
            <a:off x="1139825" y="1482259"/>
            <a:ext cx="49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Ejemplo de cifrado y descifrado EBC: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0104709-0B41-48AB-B691-C2F68D757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25" y="1943924"/>
            <a:ext cx="4954587" cy="225184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B32205E-7C7E-4B00-BB23-F5E053EB7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618" y="4195773"/>
            <a:ext cx="4954587" cy="225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54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65354"/>
            <a:ext cx="9905998" cy="1478570"/>
          </a:xfrm>
        </p:spPr>
        <p:txBody>
          <a:bodyPr rtlCol="0">
            <a:normAutofit/>
          </a:bodyPr>
          <a:lstStyle/>
          <a:p>
            <a:r>
              <a:rPr lang="es-MX" sz="4400" dirty="0" err="1"/>
              <a:t>Cipher</a:t>
            </a:r>
            <a:r>
              <a:rPr lang="es-MX" sz="4400" dirty="0"/>
              <a:t>-Block </a:t>
            </a:r>
            <a:r>
              <a:rPr lang="es-MX" sz="4400" dirty="0" err="1"/>
              <a:t>Chaining</a:t>
            </a:r>
            <a:endParaRPr lang="es-mx" sz="44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5A7D401-76AE-FCE7-BB6D-560D7E67738D}"/>
              </a:ext>
            </a:extLst>
          </p:cNvPr>
          <p:cNvSpPr/>
          <p:nvPr/>
        </p:nvSpPr>
        <p:spPr>
          <a:xfrm>
            <a:off x="5428489" y="1943926"/>
            <a:ext cx="5618922" cy="2343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954FF36-E183-0853-8F48-3EF30315821C}"/>
              </a:ext>
            </a:extLst>
          </p:cNvPr>
          <p:cNvSpPr/>
          <p:nvPr/>
        </p:nvSpPr>
        <p:spPr>
          <a:xfrm>
            <a:off x="5428489" y="4287524"/>
            <a:ext cx="5618922" cy="2343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4339AD-947E-9FD1-0A18-A7F2E208B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89" y="1943924"/>
            <a:ext cx="5618922" cy="2343600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CD764E7-7739-DE29-DACE-0B668F183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489" y="4287524"/>
            <a:ext cx="5618922" cy="23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F377843-DEBF-4EDD-88F4-05C5CAA141AC}"/>
              </a:ext>
            </a:extLst>
          </p:cNvPr>
          <p:cNvSpPr txBox="1"/>
          <p:nvPr/>
        </p:nvSpPr>
        <p:spPr>
          <a:xfrm>
            <a:off x="1141413" y="2605753"/>
            <a:ext cx="40884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Es un modo de cifrado presente en AES y DES. Este modo añade una capa de complejidad a través de la retroalimentación al cifrar. Utiliza un Vector de Inicialización y una operación XOR.</a:t>
            </a:r>
          </a:p>
        </p:txBody>
      </p:sp>
    </p:spTree>
    <p:extLst>
      <p:ext uri="{BB962C8B-B14F-4D97-AF65-F5344CB8AC3E}">
        <p14:creationId xmlns:p14="http://schemas.microsoft.com/office/powerpoint/2010/main" val="4061786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65354"/>
            <a:ext cx="9905998" cy="1478570"/>
          </a:xfrm>
        </p:spPr>
        <p:txBody>
          <a:bodyPr rtlCol="0">
            <a:normAutofit/>
          </a:bodyPr>
          <a:lstStyle/>
          <a:p>
            <a:r>
              <a:rPr lang="es-MX" sz="4400" dirty="0" err="1"/>
              <a:t>Cipher</a:t>
            </a:r>
            <a:r>
              <a:rPr lang="es-MX" sz="4400" dirty="0"/>
              <a:t>-Block </a:t>
            </a:r>
            <a:r>
              <a:rPr lang="es-MX" sz="4400" dirty="0" err="1"/>
              <a:t>Chaining</a:t>
            </a:r>
            <a:endParaRPr lang="es-mx" sz="4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945E90-A912-4453-BB6B-F6C445DED5DA}"/>
              </a:ext>
            </a:extLst>
          </p:cNvPr>
          <p:cNvSpPr txBox="1"/>
          <p:nvPr/>
        </p:nvSpPr>
        <p:spPr>
          <a:xfrm>
            <a:off x="1139825" y="1482259"/>
            <a:ext cx="49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Ejemplo de cifrado y descifrado CBC: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6EBC1C7-AFD1-40BD-AD00-DB2BDE116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25" y="1943924"/>
            <a:ext cx="4954587" cy="225184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3080F45-A959-4524-8844-86665D274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824" y="4195773"/>
            <a:ext cx="4954587" cy="225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16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400" dirty="0"/>
              <a:t>Biblioteca y clases utilizadas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AEE2505-F30C-4769-BB39-B5AFF82F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87" y="2097088"/>
            <a:ext cx="10389649" cy="366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302_TF77815013" id="{1D058FE1-A479-4FB5-9FB9-2D38F2F2C133}" vid="{44FB55A7-D548-4F77-AD93-4F42A483918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aba0f43-4b61-4b09-8330-d89325de7e4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CCF3DA14964A4ABA8623375567F32F" ma:contentTypeVersion="8" ma:contentTypeDescription="Create a new document." ma:contentTypeScope="" ma:versionID="2a90bf36d5765ee4b4b2520f14a23ff7">
  <xsd:schema xmlns:xsd="http://www.w3.org/2001/XMLSchema" xmlns:xs="http://www.w3.org/2001/XMLSchema" xmlns:p="http://schemas.microsoft.com/office/2006/metadata/properties" xmlns:ns3="87f4be02-4c09-47b7-81b9-fae85e7b13fc" xmlns:ns4="8aba0f43-4b61-4b09-8330-d89325de7e4e" targetNamespace="http://schemas.microsoft.com/office/2006/metadata/properties" ma:root="true" ma:fieldsID="8bfbee3497093d1ff6b05d3f8a16a50d" ns3:_="" ns4:_="">
    <xsd:import namespace="87f4be02-4c09-47b7-81b9-fae85e7b13fc"/>
    <xsd:import namespace="8aba0f43-4b61-4b09-8330-d89325de7e4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SearchPropertie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f4be02-4c09-47b7-81b9-fae85e7b13f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ba0f43-4b61-4b09-8330-d89325de7e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86B03E-5605-432A-9EB3-AA9ADEBDC850}">
  <ds:schemaRefs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elements/1.1/"/>
    <ds:schemaRef ds:uri="http://purl.org/dc/terms/"/>
    <ds:schemaRef ds:uri="8aba0f43-4b61-4b09-8330-d89325de7e4e"/>
    <ds:schemaRef ds:uri="87f4be02-4c09-47b7-81b9-fae85e7b13fc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9D3768C-6EA6-4FED-8858-9C22081BF8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f4be02-4c09-47b7-81b9-fae85e7b13fc"/>
    <ds:schemaRef ds:uri="8aba0f43-4b61-4b09-8330-d89325de7e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B1E51B4-0CEE-47AD-A293-1500C9C0EE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</TotalTime>
  <Words>265</Words>
  <Application>Microsoft Office PowerPoint</Application>
  <PresentationFormat>Panorámica</PresentationFormat>
  <Paragraphs>47</Paragraphs>
  <Slides>14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Tahoma</vt:lpstr>
      <vt:lpstr>Tw Cen MT</vt:lpstr>
      <vt:lpstr>Circuito</vt:lpstr>
      <vt:lpstr>Práctica 03. cifrador por bloques (aes)</vt:lpstr>
      <vt:lpstr>cifradores por bloque  y redes de Feistel </vt:lpstr>
      <vt:lpstr>cifradores por bloque </vt:lpstr>
      <vt:lpstr>Redes de Feistel</vt:lpstr>
      <vt:lpstr>Electronic Codebook</vt:lpstr>
      <vt:lpstr>Electronic Codebook</vt:lpstr>
      <vt:lpstr>Cipher-Block Chaining</vt:lpstr>
      <vt:lpstr>Cipher-Block Chaining</vt:lpstr>
      <vt:lpstr>Biblioteca y clases utilizadas</vt:lpstr>
      <vt:lpstr>Funciones criptográficas</vt:lpstr>
      <vt:lpstr>Funciones criptográficas</vt:lpstr>
      <vt:lpstr>Ejemplo de cifrado, CBC y OFB:</vt:lpstr>
      <vt:lpstr>Ejemplo de cifrado, CFB y CBC: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Práctica 03. cifrador por bloques (aes)</dc:title>
  <dc:creator>Miguel Angel Ramos Magana</dc:creator>
  <cp:lastModifiedBy>Demian</cp:lastModifiedBy>
  <cp:revision>26</cp:revision>
  <dcterms:created xsi:type="dcterms:W3CDTF">2023-10-24T23:42:36Z</dcterms:created>
  <dcterms:modified xsi:type="dcterms:W3CDTF">2023-10-27T02:51:29Z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0x01010096CCF3DA14964A4ABA8623375567F32F</vt:lpwstr>
  </property>
</Properties>
</file>